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Candara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4tYtxduStV2kJVgPybdfeelKB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70C935C-7255-4E95-9DD9-4DA22DF578FA}">
  <a:tblStyle styleId="{E70C935C-7255-4E95-9DD9-4DA22DF578FA}" styleName="Table_0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2FF"/>
          </a:solidFill>
        </a:fill>
      </a:tcStyle>
    </a:wholeTbl>
    <a:band1H>
      <a:tcTxStyle/>
      <a:tcStyle>
        <a:tcBdr/>
        <a:fill>
          <a:solidFill>
            <a:srgbClr val="CCE5F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E5F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2748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0" name="Google Shape;20;p18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21" name="Google Shape;21;p18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" name="Google Shape;22;p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" name="Google Shape;23;p18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6" name="Google Shape;26;p18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1"/>
          </p:nvPr>
        </p:nvSpPr>
        <p:spPr>
          <a:xfrm rot="5400000">
            <a:off x="2850886" y="696648"/>
            <a:ext cx="3450696" cy="740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*"/>
              <a:defRPr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SzPts val="2200"/>
              <a:buChar char="*"/>
              <a:defRPr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7" name="Google Shape;117;p28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grpSp>
        <p:nvGrpSpPr>
          <p:cNvPr id="120" name="Google Shape;120;p28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21" name="Google Shape;121;p28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2" name="Google Shape;122;p2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3" name="Google Shape;123;p28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4" name="Google Shape;124;p28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5" name="Google Shape;125;p28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 rot="5400000">
            <a:off x="5414434" y="2662767"/>
            <a:ext cx="44873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1"/>
          </p:nvPr>
        </p:nvSpPr>
        <p:spPr>
          <a:xfrm rot="5400000">
            <a:off x="1223433" y="681567"/>
            <a:ext cx="448733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*"/>
              <a:defRPr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*"/>
              <a:defRPr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*"/>
              <a:defRPr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3" name="Google Shape;33;p19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34" name="Google Shape;34;p19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5" name="Google Shape;35;p19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6" name="Google Shape;36;p19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8" name="Google Shape;38;p19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1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4" name="Google Shape;44;p19"/>
          <p:cNvSpPr>
            <a:spLocks noGrp="1"/>
          </p:cNvSpPr>
          <p:nvPr>
            <p:ph type="pic" idx="2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8" name="Google Shape;58;p22"/>
          <p:cNvSpPr/>
          <p:nvPr/>
        </p:nvSpPr>
        <p:spPr>
          <a:xfrm>
            <a:off x="6047438" y="4203592"/>
            <a:ext cx="2876429" cy="714026"/>
          </a:xfrm>
          <a:custGeom>
            <a:avLst/>
            <a:gdLst/>
            <a:ahLst/>
            <a:cxnLst/>
            <a:rect l="l" t="t" r="r" b="b"/>
            <a:pathLst>
              <a:path w="2706" h="640" extrusionOk="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9" name="Google Shape;59;p22"/>
          <p:cNvSpPr/>
          <p:nvPr/>
        </p:nvSpPr>
        <p:spPr>
          <a:xfrm>
            <a:off x="2619320" y="4075290"/>
            <a:ext cx="5544515" cy="850138"/>
          </a:xfrm>
          <a:custGeom>
            <a:avLst/>
            <a:gdLst/>
            <a:ahLst/>
            <a:cxnLst/>
            <a:rect l="l" t="t" r="r" b="b"/>
            <a:pathLst>
              <a:path w="5216" h="762" extrusionOk="0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0" name="Google Shape;60;p22"/>
          <p:cNvSpPr/>
          <p:nvPr/>
        </p:nvSpPr>
        <p:spPr>
          <a:xfrm>
            <a:off x="2828728" y="4087562"/>
            <a:ext cx="5467980" cy="774272"/>
          </a:xfrm>
          <a:custGeom>
            <a:avLst/>
            <a:gdLst/>
            <a:ahLst/>
            <a:cxnLst/>
            <a:rect l="l" t="t" r="r" b="b"/>
            <a:pathLst>
              <a:path w="5144" h="694" extrusionOk="0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1" name="Google Shape;61;p22"/>
          <p:cNvSpPr/>
          <p:nvPr/>
        </p:nvSpPr>
        <p:spPr>
          <a:xfrm>
            <a:off x="5609489" y="4074174"/>
            <a:ext cx="3308000" cy="651549"/>
          </a:xfrm>
          <a:custGeom>
            <a:avLst/>
            <a:gdLst/>
            <a:ahLst/>
            <a:cxnLst/>
            <a:rect l="l" t="t" r="r" b="b"/>
            <a:pathLst>
              <a:path w="3112" h="584" extrusionOk="0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2" name="Google Shape;62;p22"/>
          <p:cNvSpPr/>
          <p:nvPr/>
        </p:nvSpPr>
        <p:spPr>
          <a:xfrm>
            <a:off x="211665" y="4058555"/>
            <a:ext cx="8723376" cy="1329874"/>
          </a:xfrm>
          <a:custGeom>
            <a:avLst/>
            <a:gdLst/>
            <a:ahLst/>
            <a:cxnLst/>
            <a:rect l="l" t="t" r="r" b="b"/>
            <a:pathLst>
              <a:path w="8196" h="1192" extrusionOk="0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1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2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2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marL="2743200" lvl="5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body" idx="3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4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marL="2743200" lvl="5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86" name="Google Shape;86;p25"/>
          <p:cNvGrpSpPr/>
          <p:nvPr/>
        </p:nvGrpSpPr>
        <p:grpSpPr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87" name="Google Shape;87;p25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9" name="Google Shape;89;p25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0" name="Google Shape;90;p25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1" name="Google Shape;91;p25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2" name="Google Shape;92;p25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7" name="Google Shape;97;p26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body" idx="1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grpSp>
        <p:nvGrpSpPr>
          <p:cNvPr id="101" name="Google Shape;101;p26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02" name="Google Shape;102;p26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3" name="Google Shape;103;p26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4" name="Google Shape;104;p26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5" name="Google Shape;105;p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6" name="Google Shape;106;p26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sz="3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2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830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Char char="*"/>
              <a:defRPr sz="2200">
                <a:solidFill>
                  <a:schemeClr val="dk2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*"/>
              <a:defRPr sz="2000">
                <a:solidFill>
                  <a:schemeClr val="dk2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*"/>
              <a:defRPr sz="1800">
                <a:solidFill>
                  <a:schemeClr val="dk2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5pPr>
            <a:lvl6pPr marL="2743200" lvl="5" indent="-3556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6pPr>
            <a:lvl7pPr marL="3200400" lvl="6" indent="-3556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8pPr>
            <a:lvl9pPr marL="4114800" lvl="8" indent="-3556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" name="Google Shape;7;p17"/>
          <p:cNvGrpSpPr/>
          <p:nvPr/>
        </p:nvGrpSpPr>
        <p:grpSpPr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8" name="Google Shape;8;p17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" name="Google Shape;9;p17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" name="Google Shape;10;p17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" name="Google Shape;11;p17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" name="Google Shape;12;p17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3" name="Google Shape;13;p17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>
            <a:spLocks noGrp="1"/>
          </p:cNvSpPr>
          <p:nvPr>
            <p:ph type="ctrTitle"/>
          </p:nvPr>
        </p:nvSpPr>
        <p:spPr>
          <a:xfrm>
            <a:off x="755576" y="1124744"/>
            <a:ext cx="7702624" cy="225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80819"/>
              </a:buClr>
              <a:buSzPts val="3600"/>
              <a:buFont typeface="Times New Roman"/>
              <a:buNone/>
            </a:pPr>
            <a:r>
              <a:rPr lang="uk-UA" sz="3600" b="1" i="1" dirty="0" smtClean="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«Освітня </a:t>
            </a:r>
            <a:r>
              <a:rPr lang="uk-UA" sz="3600" b="1" i="1" dirty="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програма «Дитина».</a:t>
            </a:r>
            <a:r>
              <a:rPr lang="uk-UA" sz="3600" i="1" dirty="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3600" i="1" dirty="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3600" b="1" i="1" dirty="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Сенсорно – пізнавальний розвиток</a:t>
            </a:r>
            <a:r>
              <a:rPr lang="uk-UA" sz="3600" i="1" dirty="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3600" i="1" dirty="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3600" b="1" i="1" dirty="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дітей четвертого року </a:t>
            </a:r>
            <a:r>
              <a:rPr lang="uk-UA" sz="3600" b="1" i="1" dirty="0" smtClean="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життя»</a:t>
            </a:r>
            <a:r>
              <a:rPr lang="uk-UA" sz="3600" i="1" dirty="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3600" i="1" dirty="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 i="1" dirty="0">
              <a:solidFill>
                <a:srgbClr val="58081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1"/>
          <p:cNvSpPr txBox="1">
            <a:spLocks noGrp="1"/>
          </p:cNvSpPr>
          <p:nvPr>
            <p:ph type="subTitle" idx="1"/>
          </p:nvPr>
        </p:nvSpPr>
        <p:spPr>
          <a:xfrm>
            <a:off x="870013" y="3356992"/>
            <a:ext cx="7448364" cy="167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uk-UA" sz="36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розробка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uk-UA" sz="28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(Л.Груба, вихователь КЗ «ДНЗ № 17 ВМР»</a:t>
            </a:r>
            <a:endParaRPr sz="2800" i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>
            <a:spLocks noGrp="1"/>
          </p:cNvSpPr>
          <p:nvPr>
            <p:ph type="title"/>
          </p:nvPr>
        </p:nvSpPr>
        <p:spPr>
          <a:xfrm>
            <a:off x="395536" y="1700808"/>
            <a:ext cx="8291264" cy="4248472"/>
          </a:xfrm>
          <a:prstGeom prst="rect">
            <a:avLst/>
          </a:prstGeom>
          <a:gradFill>
            <a:gsLst>
              <a:gs pos="0">
                <a:srgbClr val="C2E766"/>
              </a:gs>
              <a:gs pos="100000">
                <a:srgbClr val="8CB121"/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5400"/>
              <a:buFont typeface="Times New Roman"/>
              <a:buNone/>
            </a:pPr>
            <a:r>
              <a:rPr lang="uk-UA" sz="54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Запрошуємо вас до нашої фотогалереї</a:t>
            </a:r>
            <a:endParaRPr sz="5400" b="1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2192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15" name="Google Shape;215;p11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gradFill>
            <a:gsLst>
              <a:gs pos="0">
                <a:srgbClr val="FFFFFF"/>
              </a:gs>
              <a:gs pos="44000">
                <a:srgbClr val="A1F3F0"/>
              </a:gs>
              <a:gs pos="100000">
                <a:srgbClr val="3EDED9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Діти «мандрують» на кораблику «Бриз –бриз»</a:t>
            </a:r>
            <a:endParaRPr sz="24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1" descr="C:\Users\Olga\Pictures\Saved Pictures\IMG_20220201_154715 — копия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1844825"/>
            <a:ext cx="7848872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2192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22" name="Google Shape;222;p12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gradFill>
            <a:gsLst>
              <a:gs pos="0">
                <a:srgbClr val="FEDB83"/>
              </a:gs>
              <a:gs pos="100000">
                <a:srgbClr val="E4AC21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31F43"/>
              </a:buClr>
              <a:buSzPts val="2800"/>
              <a:buFont typeface="Times New Roman"/>
              <a:buNone/>
            </a:pPr>
            <a:r>
              <a:rPr lang="uk-UA" sz="2800">
                <a:solidFill>
                  <a:srgbClr val="031F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Малята  нетрадиційним способом створюють «морозиво»  за рецептом</a:t>
            </a:r>
            <a:endParaRPr sz="2800">
              <a:solidFill>
                <a:srgbClr val="031F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3" name="Google Shape;223;p12" descr="C:\Users\Olga\Pictures\Saved Pictures\изображение_viber_2022-01-25_15-39-55-467 — копия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1916832"/>
            <a:ext cx="7848872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2192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solidFill>
            <a:schemeClr val="accent2"/>
          </a:solidFill>
          <a:ln w="15875" cap="flat" cmpd="sng">
            <a:solidFill>
              <a:srgbClr val="2243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uk-UA" sz="28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Маленькі чомусики  допомагають сонечку засяяти промінчиками</a:t>
            </a:r>
            <a:endParaRPr sz="28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0" name="Google Shape;230;p13" descr="C:\Users\Olga\Pictures\Saved Pictures\изображение_viber_2022-01-25_15-40-12-87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556" y="1725057"/>
            <a:ext cx="8024892" cy="4440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2192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solidFill>
            <a:schemeClr val="accent3"/>
          </a:solidFill>
          <a:ln w="15875" cap="flat" cmpd="sng">
            <a:solidFill>
              <a:srgbClr val="2D69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uk-UA" sz="2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Килимочки гарні – ручки у дівчаток вправні</a:t>
            </a:r>
            <a:endParaRPr sz="28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7" name="Google Shape;237;p14" descr="C:\Users\Olga\Pictures\Saved Pictures\изображение_viber_2022-01-25_15-40-46-01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2132856"/>
            <a:ext cx="8064896" cy="411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2192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gradFill>
            <a:gsLst>
              <a:gs pos="0">
                <a:srgbClr val="FFFFFF"/>
              </a:gs>
              <a:gs pos="44000">
                <a:srgbClr val="A2D7FF"/>
              </a:gs>
              <a:gs pos="100000">
                <a:srgbClr val="40B0FC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Сніжки ліпим залюбки!</a:t>
            </a:r>
            <a:b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Дуже вправні малюки!</a:t>
            </a:r>
            <a:endParaRPr sz="24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4" name="Google Shape;244;p15" descr="C:\Users\Olga\Pictures\Saved Pictures\изображение_viber_2022-02-07_16-25-34-73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162" y="1844824"/>
            <a:ext cx="7920880" cy="4455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80819"/>
              </a:buClr>
              <a:buSzPts val="8800"/>
              <a:buFont typeface="Times New Roman"/>
              <a:buNone/>
            </a:pPr>
            <a:r>
              <a:rPr lang="uk-UA" sz="880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880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880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880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880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880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880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Дякуємо за увагу!</a:t>
            </a:r>
            <a:endParaRPr sz="8800">
              <a:solidFill>
                <a:srgbClr val="58081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imes New Roman"/>
              <a:buNone/>
            </a:pPr>
            <a: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Незамінним путівником у здійсненні освітньої роботи з дітьми </a:t>
            </a:r>
            <a:r>
              <a:rPr lang="uk-UA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 оновлена </a:t>
            </a:r>
            <a: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Освітня програма для дітей від 2 до 7 років «Дитина»</a:t>
            </a:r>
            <a:endParaRPr sz="24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"/>
          <p:cNvSpPr txBox="1">
            <a:spLocks noGrp="1"/>
          </p:cNvSpPr>
          <p:nvPr>
            <p:ph type="body" idx="1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1">
              <a:solidFill>
                <a:srgbClr val="2174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uk-UA" sz="2400" b="1">
                <a:solidFill>
                  <a:srgbClr val="2174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Вона розроблена відповідно до Базового компонента дошкільної освіти, і є комплексною освітньою програмою.</a:t>
            </a:r>
            <a:endParaRPr sz="2400" b="1">
              <a:solidFill>
                <a:srgbClr val="2174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40" name="Google Shape;140;p2"/>
          <p:cNvSpPr>
            <a:spLocks noGrp="1"/>
          </p:cNvSpPr>
          <p:nvPr>
            <p:ph type="pic" idx="2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</p:sp>
      <p:pic>
        <p:nvPicPr>
          <p:cNvPr id="141" name="Google Shape;141;p2" descr="C:\Users\Olga\Desktop\3192775268_w640_h640_programa-ditina-onovlen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707" y="764704"/>
            <a:ext cx="4244190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 txBox="1">
            <a:spLocks noGrp="1"/>
          </p:cNvSpPr>
          <p:nvPr>
            <p:ph type="body" idx="1"/>
          </p:nvPr>
        </p:nvSpPr>
        <p:spPr>
          <a:xfrm>
            <a:off x="399495" y="2317072"/>
            <a:ext cx="8487053" cy="4225771"/>
          </a:xfrm>
          <a:prstGeom prst="rect">
            <a:avLst/>
          </a:prstGeom>
          <a:gradFill>
            <a:gsLst>
              <a:gs pos="0">
                <a:srgbClr val="FFFFFF"/>
              </a:gs>
              <a:gs pos="44000">
                <a:srgbClr val="FFDDA6"/>
              </a:gs>
              <a:gs pos="100000">
                <a:srgbClr val="F4BA47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74320" lvl="0" indent="-146367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26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0" indent="-274320" algn="l" rtl="0">
              <a:spcBef>
                <a:spcPts val="403"/>
              </a:spcBef>
              <a:spcAft>
                <a:spcPts val="0"/>
              </a:spcAft>
              <a:buSzPct val="100000"/>
              <a:buChar char="*"/>
            </a:pPr>
            <a:r>
              <a:rPr lang="uk-UA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1.Протягом року основним завданням педагога є повторення та систематизація наявних у дітей сенсорних і математичних уявлень.</a:t>
            </a:r>
            <a:endParaRPr sz="26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0" indent="-274320" algn="l" rtl="0">
              <a:spcBef>
                <a:spcPts val="403"/>
              </a:spcBef>
              <a:spcAft>
                <a:spcPts val="0"/>
              </a:spcAft>
              <a:buSzPct val="100000"/>
              <a:buChar char="*"/>
            </a:pPr>
            <a:r>
              <a:rPr lang="uk-UA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2.Порядок опрацювання з дітьми програмових питань визначається взаємозв’язком між окремими темами.</a:t>
            </a:r>
            <a:endParaRPr sz="26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0" indent="-274320" algn="l" rtl="0">
              <a:spcBef>
                <a:spcPts val="403"/>
              </a:spcBef>
              <a:spcAft>
                <a:spcPts val="0"/>
              </a:spcAft>
              <a:buSzPct val="100000"/>
              <a:buChar char="*"/>
            </a:pPr>
            <a:r>
              <a:rPr lang="uk-UA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3.Основними формами організації освітньої діяльності з дітьми є: різні види ігор, спостереження, індивідуальна практична діяльність, інтегровані заняття, експерименти.</a:t>
            </a:r>
            <a:endParaRPr sz="26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0" indent="-274320" algn="l" rtl="0">
              <a:spcBef>
                <a:spcPts val="403"/>
              </a:spcBef>
              <a:spcAft>
                <a:spcPts val="0"/>
              </a:spcAft>
              <a:buSzPct val="100000"/>
              <a:buChar char="*"/>
            </a:pPr>
            <a:r>
              <a:rPr lang="uk-UA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Поповнення сенсорно – пізнавальних осередків вільними матеріалами,</a:t>
            </a:r>
            <a:endParaRPr dirty="0"/>
          </a:p>
          <a:p>
            <a:pPr marL="274320" lvl="0" indent="-274320" algn="l" rtl="0">
              <a:spcBef>
                <a:spcPts val="403"/>
              </a:spcBef>
              <a:spcAft>
                <a:spcPts val="0"/>
              </a:spcAft>
              <a:buSzPct val="100000"/>
              <a:buChar char="*"/>
            </a:pPr>
            <a:r>
              <a:rPr lang="uk-UA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5.Збагачення сенсорного досвіду дітей в ході ігор з піском, водою, листям, снігом; спостережень в природі; в повсякденному житті.</a:t>
            </a:r>
            <a:endParaRPr sz="26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0" indent="-156210" algn="l" rtl="0">
              <a:spcBef>
                <a:spcPts val="372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147" name="Google Shape;147;p3"/>
          <p:cNvSpPr txBox="1">
            <a:spLocks noGrp="1"/>
          </p:cNvSpPr>
          <p:nvPr>
            <p:ph type="title"/>
          </p:nvPr>
        </p:nvSpPr>
        <p:spPr>
          <a:xfrm>
            <a:off x="457199" y="338328"/>
            <a:ext cx="8296183" cy="1765680"/>
          </a:xfrm>
          <a:prstGeom prst="rect">
            <a:avLst/>
          </a:prstGeom>
          <a:solidFill>
            <a:schemeClr val="accent4"/>
          </a:solidFill>
          <a:ln w="15875" cap="flat" cmpd="sng">
            <a:solidFill>
              <a:srgbClr val="5469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l">
              <a:buClr>
                <a:schemeClr val="dk1"/>
              </a:buClr>
              <a:buSzPct val="100000"/>
            </a:pPr>
            <a:r>
              <a:rPr lang="uk-UA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Актуальність </a:t>
            </a:r>
            <a:r>
              <a:rPr lang="uk-UA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теми </a:t>
            </a:r>
            <a:r>
              <a:rPr lang="uk-UA" sz="1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методичної </a:t>
            </a:r>
            <a:r>
              <a:rPr lang="uk-UA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розробки </a:t>
            </a:r>
            <a:r>
              <a:rPr lang="uk-UA" sz="1800" b="1" dirty="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Освітня програма «Дитина».</a:t>
            </a:r>
            <a:r>
              <a:rPr lang="uk-UA" sz="1800" dirty="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1800" dirty="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800" b="1" dirty="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Сенсорно – пізнавальний </a:t>
            </a:r>
            <a:r>
              <a:rPr lang="uk-UA" sz="1800" b="1" dirty="0" smtClean="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розвиток </a:t>
            </a:r>
            <a:r>
              <a:rPr lang="uk-UA" sz="1800" b="1" dirty="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дітей четвертого року </a:t>
            </a:r>
            <a:r>
              <a:rPr lang="uk-UA" sz="1800" b="1" dirty="0" smtClean="0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життя» </a:t>
            </a:r>
            <a:r>
              <a:rPr lang="uk-UA" sz="1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полягає </a:t>
            </a:r>
            <a:r>
              <a:rPr lang="uk-UA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тому, що оновлений зміст Програми пропонує нові форми, підходи до роботи із дітьми четвертого року життя, за освітнім напрямом «Дитина в сенсорно – </a:t>
            </a:r>
            <a:r>
              <a:rPr lang="uk-UA" sz="1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пізнавальному </a:t>
            </a:r>
            <a:r>
              <a:rPr lang="uk-UA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просторі», а саме:</a:t>
            </a:r>
            <a:br>
              <a:rPr lang="uk-UA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 txBox="1"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  <a:gradFill>
            <a:gsLst>
              <a:gs pos="0">
                <a:srgbClr val="FFFFFF"/>
              </a:gs>
              <a:gs pos="44000">
                <a:srgbClr val="A8BFEB"/>
              </a:gs>
              <a:gs pos="100000">
                <a:srgbClr val="5283D1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Times New Roman"/>
              <a:buNone/>
            </a:pPr>
            <a:r>
              <a:rPr lang="uk-UA" sz="2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огляду на нові акценти педагогічної роботи, виникла необхідність оптимізувати систему планування освітньої діяльності з сенсорно – пізнавального розвитку</a:t>
            </a:r>
            <a:br>
              <a:rPr lang="uk-UA" sz="2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4"/>
          <p:cNvSpPr txBox="1">
            <a:spLocks noGrp="1"/>
          </p:cNvSpPr>
          <p:nvPr>
            <p:ph type="body" idx="1"/>
          </p:nvPr>
        </p:nvSpPr>
        <p:spPr>
          <a:xfrm>
            <a:off x="4868333" y="2924945"/>
            <a:ext cx="3818467" cy="3024335"/>
          </a:xfrm>
          <a:prstGeom prst="rect">
            <a:avLst/>
          </a:prstGeom>
          <a:gradFill>
            <a:gsLst>
              <a:gs pos="0">
                <a:srgbClr val="FFFFFF"/>
              </a:gs>
              <a:gs pos="44000">
                <a:srgbClr val="AFE8B8"/>
              </a:gs>
              <a:gs pos="100000">
                <a:srgbClr val="5FCD77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uk-UA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Недарма відомий педагог </a:t>
            </a:r>
            <a:endParaRPr sz="20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uk-UA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 Сухомлинський зазначав: «Перспективний план – це дуже важливий орієнтир, за яким педагог щороку, читаючи  й продумуючи програму, немов перевіряє себе – що вже зроблено і що потрібно зробити».</a:t>
            </a:r>
            <a:endParaRPr sz="20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sp>
        <p:nvSpPr>
          <p:cNvPr id="154" name="Google Shape;154;p4"/>
          <p:cNvSpPr>
            <a:spLocks noGrp="1"/>
          </p:cNvSpPr>
          <p:nvPr>
            <p:ph type="pic" idx="2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</p:sp>
      <p:pic>
        <p:nvPicPr>
          <p:cNvPr id="155" name="Google Shape;155;p4" descr="C:\Users\Olga\Desktop\896451_158852365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3" y="260647"/>
            <a:ext cx="4580614" cy="6322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body" idx="1"/>
          </p:nvPr>
        </p:nvSpPr>
        <p:spPr>
          <a:xfrm>
            <a:off x="872067" y="1916832"/>
            <a:ext cx="7516357" cy="4320479"/>
          </a:xfrm>
          <a:prstGeom prst="rect">
            <a:avLst/>
          </a:prstGeom>
          <a:gradFill>
            <a:gsLst>
              <a:gs pos="0">
                <a:srgbClr val="FFFFFF"/>
              </a:gs>
              <a:gs pos="44000">
                <a:srgbClr val="AFE8B8"/>
              </a:gs>
              <a:gs pos="100000">
                <a:srgbClr val="5FCD77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00"/>
              <a:buChar char="*"/>
            </a:pPr>
            <a:r>
              <a:rPr lang="uk-UA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висвітлюють особливості, психологічні   основи сенсорно – пізнавального розвитку дітей молодшого дошкільного віку; </a:t>
            </a:r>
            <a:endParaRPr/>
          </a:p>
          <a:p>
            <a:pPr marL="274320" lvl="0" indent="-274320" algn="l" rtl="0">
              <a:spcBef>
                <a:spcPts val="320"/>
              </a:spcBef>
              <a:spcAft>
                <a:spcPts val="0"/>
              </a:spcAft>
              <a:buSzPts val="1600"/>
              <a:buChar char="*"/>
            </a:pPr>
            <a:r>
              <a:rPr lang="uk-UA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визначають шляхи ознайомлення малюків із сенсорними еталонами і способами їх використання; </a:t>
            </a:r>
            <a:endParaRPr/>
          </a:p>
          <a:p>
            <a:pPr marL="274320" lvl="0" indent="-274320" algn="l" rtl="0">
              <a:spcBef>
                <a:spcPts val="320"/>
              </a:spcBef>
              <a:spcAft>
                <a:spcPts val="0"/>
              </a:spcAft>
              <a:buSzPts val="1600"/>
              <a:buChar char="*"/>
            </a:pPr>
            <a:r>
              <a:rPr lang="uk-UA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описують сучасні інноваційні технології сенсорно – пізнавального розвитку дітей; </a:t>
            </a:r>
            <a:endParaRPr/>
          </a:p>
          <a:p>
            <a:pPr marL="274320" lvl="0" indent="-274320" algn="l" rtl="0">
              <a:spcBef>
                <a:spcPts val="320"/>
              </a:spcBef>
              <a:spcAft>
                <a:spcPts val="0"/>
              </a:spcAft>
              <a:buSzPts val="1600"/>
              <a:buChar char="*"/>
            </a:pPr>
            <a:r>
              <a:rPr lang="uk-UA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містять тематичне планування освітньої роботи з дітьми четвертого року життя з сенсорно – пізнавального розвитку за оновленою Освітньою програмою «Дитина»;</a:t>
            </a:r>
            <a:endParaRPr/>
          </a:p>
          <a:p>
            <a:pPr marL="274320" lvl="0" indent="-274320" algn="l" rtl="0">
              <a:spcBef>
                <a:spcPts val="320"/>
              </a:spcBef>
              <a:spcAft>
                <a:spcPts val="0"/>
              </a:spcAft>
              <a:buSzPts val="1600"/>
              <a:buChar char="*"/>
            </a:pPr>
            <a:r>
              <a:rPr lang="uk-UA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представляють  методичне  забезпечення до занять: дидактичні ігри, вправи, рухливі ігри, роботу з дидактичною картиною, фото, з розфарбовками;</a:t>
            </a:r>
            <a:endParaRPr/>
          </a:p>
          <a:p>
            <a:pPr marL="274320" lvl="0" indent="-274320" algn="l" rtl="0">
              <a:spcBef>
                <a:spcPts val="320"/>
              </a:spcBef>
              <a:spcAft>
                <a:spcPts val="0"/>
              </a:spcAft>
              <a:buSzPts val="1600"/>
              <a:buChar char="*"/>
            </a:pPr>
            <a:r>
              <a:rPr lang="uk-UA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рекомендовано  декілька дидактичних ігор, розроблено на основі ідей В’ячеслава Воскобовича, Золтана Дьєнеша та використані  авторські дидактичні ігри. 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0" indent="-172720" algn="l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gradFill>
            <a:gsLst>
              <a:gs pos="0">
                <a:srgbClr val="FEDB83"/>
              </a:gs>
              <a:gs pos="100000">
                <a:srgbClr val="E4AC21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uk-UA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Матеріали даної методичної розробки: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gradFill>
            <a:gsLst>
              <a:gs pos="0">
                <a:srgbClr val="FFFFFF"/>
              </a:gs>
              <a:gs pos="44000">
                <a:srgbClr val="FFDDA6"/>
              </a:gs>
              <a:gs pos="100000">
                <a:srgbClr val="F4BA47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Times New Roman"/>
              <a:buNone/>
            </a:pPr>
            <a:r>
              <a:rPr lang="uk-UA" sz="5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кого буде корисним?</a:t>
            </a:r>
            <a:endParaRPr sz="54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67" name="Google Shape;167;p6"/>
          <p:cNvGrpSpPr/>
          <p:nvPr/>
        </p:nvGrpSpPr>
        <p:grpSpPr>
          <a:xfrm>
            <a:off x="1043608" y="2060849"/>
            <a:ext cx="7408862" cy="4459334"/>
            <a:chOff x="0" y="1"/>
            <a:chExt cx="7408862" cy="4459334"/>
          </a:xfrm>
        </p:grpSpPr>
        <p:sp>
          <p:nvSpPr>
            <p:cNvPr id="168" name="Google Shape;168;p6"/>
            <p:cNvSpPr/>
            <p:nvPr/>
          </p:nvSpPr>
          <p:spPr>
            <a:xfrm>
              <a:off x="0" y="1090361"/>
              <a:ext cx="7408862" cy="403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2BA4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324861" y="1"/>
              <a:ext cx="7077823" cy="1326520"/>
            </a:xfrm>
            <a:prstGeom prst="roundRect">
              <a:avLst>
                <a:gd name="adj" fmla="val 16667"/>
              </a:avLst>
            </a:prstGeom>
            <a:solidFill>
              <a:srgbClr val="2BA4E2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389616" y="64756"/>
              <a:ext cx="6948313" cy="1197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025" tIns="0" rIns="1960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800" b="1">
                  <a:solidFill>
                    <a:srgbClr val="5808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Для педагогів закладів дошкільної освіти, навчально – розвивальних центрів</a:t>
              </a:r>
              <a:endParaRPr sz="2800" b="1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0" y="2588776"/>
              <a:ext cx="7408862" cy="403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5EB7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172819" y="1504225"/>
              <a:ext cx="7135150" cy="1244974"/>
            </a:xfrm>
            <a:prstGeom prst="roundRect">
              <a:avLst>
                <a:gd name="adj" fmla="val 16667"/>
              </a:avLst>
            </a:prstGeom>
            <a:solidFill>
              <a:srgbClr val="5EB7F2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 txBox="1"/>
            <p:nvPr/>
          </p:nvSpPr>
          <p:spPr>
            <a:xfrm>
              <a:off x="233594" y="1565000"/>
              <a:ext cx="7013600" cy="1123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025" tIns="0" rIns="1960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800" b="1">
                  <a:solidFill>
                    <a:srgbClr val="5808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Для батьків</a:t>
              </a:r>
              <a:endParaRPr sz="2800" b="1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0" y="4056135"/>
              <a:ext cx="7408862" cy="403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98CE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37479" y="3054079"/>
              <a:ext cx="7071382" cy="1213919"/>
            </a:xfrm>
            <a:prstGeom prst="roundRect">
              <a:avLst>
                <a:gd name="adj" fmla="val 16667"/>
              </a:avLst>
            </a:prstGeom>
            <a:solidFill>
              <a:srgbClr val="98CEF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 txBox="1"/>
            <p:nvPr/>
          </p:nvSpPr>
          <p:spPr>
            <a:xfrm>
              <a:off x="396738" y="3113338"/>
              <a:ext cx="6952864" cy="1095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025" tIns="0" rIns="1960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800" b="1">
                  <a:solidFill>
                    <a:srgbClr val="5808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Теоретична частина посібника корисна в плані самоосвіти педагогів ЗДО</a:t>
              </a:r>
              <a:endParaRPr sz="2800" b="1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7"/>
          <p:cNvGrpSpPr/>
          <p:nvPr/>
        </p:nvGrpSpPr>
        <p:grpSpPr>
          <a:xfrm>
            <a:off x="755576" y="1837869"/>
            <a:ext cx="7524824" cy="4223240"/>
            <a:chOff x="0" y="65053"/>
            <a:chExt cx="7524824" cy="4223240"/>
          </a:xfrm>
        </p:grpSpPr>
        <p:sp>
          <p:nvSpPr>
            <p:cNvPr id="182" name="Google Shape;182;p7"/>
            <p:cNvSpPr/>
            <p:nvPr/>
          </p:nvSpPr>
          <p:spPr>
            <a:xfrm>
              <a:off x="0" y="1328340"/>
              <a:ext cx="7524824" cy="277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F3BE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375873" y="65053"/>
              <a:ext cx="7145586" cy="142564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FFFF"/>
                </a:gs>
                <a:gs pos="44000">
                  <a:srgbClr val="FFDCA5"/>
                </a:gs>
                <a:gs pos="100000">
                  <a:srgbClr val="F1B9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 txBox="1"/>
            <p:nvPr/>
          </p:nvSpPr>
          <p:spPr>
            <a:xfrm>
              <a:off x="445467" y="134647"/>
              <a:ext cx="7006398" cy="1286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075" tIns="0" rIns="1990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Розвиває у дошкільнят комбінаторику, аналітичні здібності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0" y="2787884"/>
              <a:ext cx="7524824" cy="277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39F5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357870" y="1664940"/>
              <a:ext cx="7164408" cy="128530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FFFF"/>
                </a:gs>
                <a:gs pos="44000">
                  <a:srgbClr val="A4FFA1"/>
                </a:gs>
                <a:gs pos="100000">
                  <a:srgbClr val="48F43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420613" y="1727683"/>
              <a:ext cx="7038922" cy="11598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075" tIns="0" rIns="1990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000" b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Формує вміння виокремлювати різні ознаки, називати їх, узагальнювати, оперувати множинним матеріалом, орієнтуватися в просторі, часі. </a:t>
              </a:r>
              <a:endParaRPr sz="20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0" y="4011093"/>
              <a:ext cx="7524824" cy="277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05DD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358237" y="3124484"/>
              <a:ext cx="7164742" cy="104896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FFFF"/>
                </a:gs>
                <a:gs pos="44000">
                  <a:srgbClr val="A1F1EE"/>
                </a:gs>
                <a:gs pos="100000">
                  <a:srgbClr val="3FDCD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409443" y="3175690"/>
              <a:ext cx="7062330" cy="9465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075" tIns="0" rIns="1990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Сприяє розвитку пам’яті, мислення (порівняння, аналіз, класифікація). </a:t>
              </a:r>
              <a:endParaRPr sz="20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80819"/>
              </a:buClr>
              <a:buSzPct val="100000"/>
              <a:buFont typeface="Times New Roman"/>
              <a:buNone/>
            </a:pPr>
            <a:r>
              <a:rPr lang="uk-UA" b="1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Значення запропонованого методичного матеріалу</a:t>
            </a: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80819"/>
              </a:buClr>
              <a:buSzPts val="3200"/>
              <a:buFont typeface="Times New Roman"/>
              <a:buNone/>
            </a:pPr>
            <a:r>
              <a:rPr lang="uk-UA" sz="3200" b="1">
                <a:solidFill>
                  <a:srgbClr val="5808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Особливості розробленого планування</a:t>
            </a:r>
            <a:endParaRPr sz="3200" b="1">
              <a:solidFill>
                <a:srgbClr val="58081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8"/>
          <p:cNvSpPr txBox="1">
            <a:spLocks noGrp="1"/>
          </p:cNvSpPr>
          <p:nvPr>
            <p:ph type="body" idx="1"/>
          </p:nvPr>
        </p:nvSpPr>
        <p:spPr>
          <a:xfrm>
            <a:off x="827584" y="1916832"/>
            <a:ext cx="7272808" cy="4248472"/>
          </a:xfrm>
          <a:prstGeom prst="rect">
            <a:avLst/>
          </a:prstGeom>
          <a:gradFill>
            <a:gsLst>
              <a:gs pos="0">
                <a:srgbClr val="FEDB83"/>
              </a:gs>
              <a:gs pos="100000">
                <a:srgbClr val="E4AC21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74320" lvl="0" indent="-274320" algn="ctr" rtl="0">
              <a:spcBef>
                <a:spcPts val="0"/>
              </a:spcBef>
              <a:spcAft>
                <a:spcPts val="0"/>
              </a:spcAft>
              <a:buSzPct val="85714"/>
              <a:buChar char="*"/>
            </a:pPr>
            <a:r>
              <a:rPr lang="uk-UA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uk-UA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розробленому плануванні програмовий зміст розподілений за принципом наступності та повторюваності. Порядок опрацювання з дітьми програмових питань визначається взаємозв’язком між окремими темами. На одних заняттях програмові завдання розглядаються одне за одним, в інших – одночасно.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0" indent="-274320" algn="ctr" rtl="0">
              <a:spcBef>
                <a:spcPts val="518"/>
              </a:spcBef>
              <a:spcAft>
                <a:spcPts val="0"/>
              </a:spcAft>
              <a:buSzPct val="100000"/>
              <a:buChar char="*"/>
            </a:pPr>
            <a:r>
              <a:rPr lang="uk-UA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Роботу запропоновано здійснювати за тематичними тижнями, а також визначено тему кожного заняття. 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title"/>
          </p:nvPr>
        </p:nvSpPr>
        <p:spPr>
          <a:xfrm>
            <a:off x="7020272" y="620688"/>
            <a:ext cx="1666528" cy="214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ndara"/>
              <a:buNone/>
            </a:pPr>
            <a:r>
              <a:rPr lang="uk-UA" sz="2000"/>
              <a:t/>
            </a:r>
            <a:br>
              <a:rPr lang="uk-UA" sz="2000"/>
            </a:br>
            <a:r>
              <a:rPr lang="uk-UA" sz="20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20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9"/>
          <p:cNvSpPr txBox="1">
            <a:spLocks noGrp="1"/>
          </p:cNvSpPr>
          <p:nvPr>
            <p:ph type="body" idx="1"/>
          </p:nvPr>
        </p:nvSpPr>
        <p:spPr>
          <a:xfrm>
            <a:off x="6948264" y="1340768"/>
            <a:ext cx="1738536" cy="3866233"/>
          </a:xfrm>
          <a:prstGeom prst="rect">
            <a:avLst/>
          </a:prstGeom>
          <a:gradFill>
            <a:gsLst>
              <a:gs pos="0">
                <a:srgbClr val="FFFFFF"/>
              </a:gs>
              <a:gs pos="44000">
                <a:srgbClr val="FFDDA6"/>
              </a:gs>
              <a:gs pos="100000">
                <a:srgbClr val="F4BA47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uk-UA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Зразок</a:t>
            </a:r>
            <a:endParaRPr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uk-UA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перспективного тематичного планування освітньої діяльності з сенсорно – пізнавального розвитку  з дітьми четвертого року життя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graphicFrame>
        <p:nvGraphicFramePr>
          <p:cNvPr id="204" name="Google Shape;204;p9"/>
          <p:cNvGraphicFramePr/>
          <p:nvPr/>
        </p:nvGraphicFramePr>
        <p:xfrm>
          <a:off x="395537" y="404663"/>
          <a:ext cx="6336700" cy="6192675"/>
        </p:xfrm>
        <a:graphic>
          <a:graphicData uri="http://schemas.openxmlformats.org/drawingml/2006/table">
            <a:tbl>
              <a:tblPr firstRow="1" firstCol="1" bandRow="1">
                <a:noFill/>
                <a:tableStyleId>{E70C935C-7255-4E95-9DD9-4DA22DF578FA}</a:tableStyleId>
              </a:tblPr>
              <a:tblGrid>
                <a:gridCol w="488250"/>
                <a:gridCol w="1155100"/>
                <a:gridCol w="1294775"/>
                <a:gridCol w="2051875"/>
                <a:gridCol w="1346700"/>
              </a:tblGrid>
              <a:tr h="110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№п/п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725" marR="237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Тематичний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цикл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725" marR="237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Тема заняття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725" marR="237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Завдання пріоритетної сенсорно – пізнавальної складової інтегрованого заняття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725" marR="237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Орієнтований перелік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методичних матеріалів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725" marR="23725" marT="0" marB="0" anchor="ctr"/>
                </a:tc>
              </a:tr>
              <a:tr h="26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725" marR="23725" marT="0" marB="0"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Вересень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725" marR="237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725" marR="23725" marT="0" marB="0"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Моніторинг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725" marR="237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725" marR="23725" marT="0" marB="0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«У саду і на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городі»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725" marR="237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«Прогулянка у сад»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725" marR="237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Вправляти у порівнянні контрасних за кількістю множин, визначати кількість предметів (багато і мало)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725" marR="2372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Д/г «Бджілки і квіти»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Д/г «Листочок до листочка»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725" marR="23725" marT="0" marB="0"/>
                </a:tc>
              </a:tr>
              <a:tr h="342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725" marR="2372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«Збираємо врожай»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725" marR="237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Вправляти у порівнянні однакових та різних за розміром предметів за величиною та вправляти у визначенні кількості </a:t>
                      </a:r>
                      <a:r>
                        <a:rPr lang="uk-UA" sz="11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предметів</a:t>
                      </a:r>
                      <a:r>
                        <a:rPr lang="uk-UA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(багато і мало)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725" marR="237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Д/г «Збираємо врожай»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Д/г «У садок підемо, грушки всі зберемо»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Робота з дидактичною картиною «Смішарики збирають урожай»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(Додаток 2.1)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725" marR="2372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585</Words>
  <Application>Microsoft Office PowerPoint</Application>
  <PresentationFormat>Экран (4:3)</PresentationFormat>
  <Paragraphs>72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Candara</vt:lpstr>
      <vt:lpstr>Noto Sans Symbols</vt:lpstr>
      <vt:lpstr>Волна</vt:lpstr>
      <vt:lpstr>«Освітня програма «Дитина». Сенсорно – пізнавальний розвиток  дітей четвертого року життя» </vt:lpstr>
      <vt:lpstr>   Незамінним путівником у здійсненні освітньої роботи з дітьми є оновлена Освітня програма для дітей від 2 до 7 років «Дитина»</vt:lpstr>
      <vt:lpstr>       Актуальність теми методичної розробки Освітня програма «Дитина». Сенсорно – пізнавальний розвиток дітей четвертого року життя» полягає в тому, що оновлений зміст Програми пропонує нові форми, підходи до роботи із дітьми четвертого року життя, за освітнім напрямом «Дитина в сенсорно – пізнавальному просторі», а саме: </vt:lpstr>
      <vt:lpstr>З огляду на нові акценти педагогічної роботи, виникла необхідність оптимізувати систему планування освітньої діяльності з сенсорно – пізнавального розвитку </vt:lpstr>
      <vt:lpstr>Матеріали даної методичної розробки:</vt:lpstr>
      <vt:lpstr>Для кого буде корисним?</vt:lpstr>
      <vt:lpstr>Значення запропонованого методичного матеріалу</vt:lpstr>
      <vt:lpstr>Особливості розробленого планування</vt:lpstr>
      <vt:lpstr>  </vt:lpstr>
      <vt:lpstr>Запрошуємо вас до нашої фотогалереї</vt:lpstr>
      <vt:lpstr>Діти «мандрують» на кораблику «Бриз –бриз»</vt:lpstr>
      <vt:lpstr>Малята  нетрадиційним способом створюють «морозиво»  за рецептом</vt:lpstr>
      <vt:lpstr>Маленькі чомусики  допомагають сонечку засяяти промінчиками</vt:lpstr>
      <vt:lpstr>Килимочки гарні – ручки у дівчаток вправні</vt:lpstr>
      <vt:lpstr>Сніжки ліпим залюбки! Дуже вправні малюки!</vt:lpstr>
      <vt:lpstr>   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Освітня програма «Дитина». Сенсорно – пізнавальний розвиток  дітей четвертого року життя </dc:title>
  <dc:creator>Пользователь Windows</dc:creator>
  <cp:lastModifiedBy>user2</cp:lastModifiedBy>
  <cp:revision>3</cp:revision>
  <dcterms:created xsi:type="dcterms:W3CDTF">2022-02-06T17:24:12Z</dcterms:created>
  <dcterms:modified xsi:type="dcterms:W3CDTF">2022-02-18T14:24:26Z</dcterms:modified>
</cp:coreProperties>
</file>